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1" r:id="rId6"/>
    <p:sldId id="268" r:id="rId7"/>
    <p:sldId id="260" r:id="rId8"/>
    <p:sldId id="263" r:id="rId9"/>
    <p:sldId id="262" r:id="rId10"/>
    <p:sldId id="264" r:id="rId11"/>
    <p:sldId id="265" r:id="rId12"/>
    <p:sldId id="266"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varScale="1">
        <p:scale>
          <a:sx n="112" d="100"/>
          <a:sy n="112"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84329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103556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91536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1919055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8296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757971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1326996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134124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300944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5796-247D-4381-BCDE-246F6D2314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416580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EF5796-247D-4381-BCDE-246F6D231449}"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146522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EF5796-247D-4381-BCDE-246F6D231449}"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254857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EF5796-247D-4381-BCDE-246F6D231449}"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316164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F5796-247D-4381-BCDE-246F6D231449}"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53541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F5796-247D-4381-BCDE-246F6D231449}"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292265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F5796-247D-4381-BCDE-246F6D231449}"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493C5-C822-4897-8208-A58AE36D4456}" type="slidenum">
              <a:rPr lang="en-US" smtClean="0"/>
              <a:t>‹#›</a:t>
            </a:fld>
            <a:endParaRPr lang="en-US"/>
          </a:p>
        </p:txBody>
      </p:sp>
    </p:spTree>
    <p:extLst>
      <p:ext uri="{BB962C8B-B14F-4D97-AF65-F5344CB8AC3E}">
        <p14:creationId xmlns:p14="http://schemas.microsoft.com/office/powerpoint/2010/main" val="269923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EF5796-247D-4381-BCDE-246F6D231449}" type="datetimeFigureOut">
              <a:rPr lang="en-US" smtClean="0"/>
              <a:t>6/15/2022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A493C5-C822-4897-8208-A58AE36D4456}" type="slidenum">
              <a:rPr lang="en-US" smtClean="0"/>
              <a:t>‹#›</a:t>
            </a:fld>
            <a:endParaRPr lang="en-US"/>
          </a:p>
        </p:txBody>
      </p:sp>
    </p:spTree>
    <p:extLst>
      <p:ext uri="{BB962C8B-B14F-4D97-AF65-F5344CB8AC3E}">
        <p14:creationId xmlns:p14="http://schemas.microsoft.com/office/powerpoint/2010/main" val="3209579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RFP &amp; Scope of Services</a:t>
            </a:r>
            <a:endParaRPr lang="en-US" dirty="0"/>
          </a:p>
        </p:txBody>
      </p:sp>
      <p:sp>
        <p:nvSpPr>
          <p:cNvPr id="3" name="Subtitle 2"/>
          <p:cNvSpPr>
            <a:spLocks noGrp="1"/>
          </p:cNvSpPr>
          <p:nvPr>
            <p:ph type="subTitle" idx="4294967295"/>
          </p:nvPr>
        </p:nvSpPr>
        <p:spPr>
          <a:xfrm>
            <a:off x="2871177" y="1270000"/>
            <a:ext cx="4143375" cy="957262"/>
          </a:xfrm>
        </p:spPr>
        <p:txBody>
          <a:bodyPr>
            <a:normAutofit/>
          </a:bodyPr>
          <a:lstStyle/>
          <a:p>
            <a:pPr marL="0" indent="0" algn="ctr">
              <a:buNone/>
            </a:pPr>
            <a:r>
              <a:rPr lang="en-US" sz="2800" dirty="0" smtClean="0"/>
              <a:t>Reducing Administrative Burden </a:t>
            </a:r>
            <a:endParaRPr lang="en-US" sz="2800" dirty="0"/>
          </a:p>
        </p:txBody>
      </p:sp>
      <p:pic>
        <p:nvPicPr>
          <p:cNvPr id="4" name="Picture 3"/>
          <p:cNvPicPr>
            <a:picLocks noChangeAspect="1"/>
          </p:cNvPicPr>
          <p:nvPr/>
        </p:nvPicPr>
        <p:blipFill>
          <a:blip r:embed="rId2"/>
          <a:stretch>
            <a:fillRect/>
          </a:stretch>
        </p:blipFill>
        <p:spPr>
          <a:xfrm>
            <a:off x="2871177" y="2887662"/>
            <a:ext cx="4208980" cy="3709018"/>
          </a:xfrm>
          <a:prstGeom prst="rect">
            <a:avLst/>
          </a:prstGeom>
        </p:spPr>
      </p:pic>
    </p:spTree>
    <p:extLst>
      <p:ext uri="{BB962C8B-B14F-4D97-AF65-F5344CB8AC3E}">
        <p14:creationId xmlns:p14="http://schemas.microsoft.com/office/powerpoint/2010/main" val="2847204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 </a:t>
            </a:r>
            <a:r>
              <a:rPr lang="en-US" dirty="0"/>
              <a:t>Criteria</a:t>
            </a:r>
          </a:p>
        </p:txBody>
      </p:sp>
      <p:sp>
        <p:nvSpPr>
          <p:cNvPr id="3" name="Rectangle 2"/>
          <p:cNvSpPr/>
          <p:nvPr/>
        </p:nvSpPr>
        <p:spPr>
          <a:xfrm>
            <a:off x="1927667" y="1270000"/>
            <a:ext cx="6096000" cy="1384995"/>
          </a:xfrm>
          <a:prstGeom prst="rect">
            <a:avLst/>
          </a:prstGeom>
        </p:spPr>
        <p:txBody>
          <a:bodyPr>
            <a:spAutoFit/>
          </a:bodyPr>
          <a:lstStyle/>
          <a:p>
            <a:pPr hangingPunct="0"/>
            <a:r>
              <a:rPr lang="en-US" sz="2800" dirty="0" smtClean="0">
                <a:effectLst/>
                <a:latin typeface="Times New Roman" panose="02020603050405020304" pitchFamily="18" charset="0"/>
                <a:ea typeface="Times New Roman" panose="02020603050405020304" pitchFamily="18" charset="0"/>
              </a:rPr>
              <a:t>The RFP has a corresponding evaluation criteria that allocates points</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for</a:t>
            </a:r>
            <a:r>
              <a:rPr lang="en-US" sz="2800" dirty="0" smtClean="0">
                <a:effectLst/>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e</a:t>
            </a:r>
            <a:r>
              <a:rPr lang="en-US" sz="2800" dirty="0" smtClean="0">
                <a:effectLst/>
                <a:latin typeface="Times New Roman" panose="02020603050405020304" pitchFamily="18" charset="0"/>
                <a:ea typeface="Times New Roman" panose="02020603050405020304" pitchFamily="18" charset="0"/>
              </a:rPr>
              <a:t>ach question.</a:t>
            </a:r>
            <a:endParaRPr lang="en-US" sz="2800" dirty="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485505" y="2837793"/>
            <a:ext cx="4969154" cy="3247697"/>
          </a:xfrm>
          <a:prstGeom prst="rect">
            <a:avLst/>
          </a:prstGeom>
        </p:spPr>
      </p:pic>
    </p:spTree>
    <p:extLst>
      <p:ext uri="{BB962C8B-B14F-4D97-AF65-F5344CB8AC3E}">
        <p14:creationId xmlns:p14="http://schemas.microsoft.com/office/powerpoint/2010/main" val="372987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365364" y="186389"/>
            <a:ext cx="7220607" cy="5888279"/>
          </a:xfrm>
          <a:prstGeom prst="rect">
            <a:avLst/>
          </a:prstGeom>
        </p:spPr>
        <p:txBody>
          <a:bodyPr wrap="square">
            <a:spAutoFit/>
          </a:bodyPr>
          <a:lstStyle/>
          <a:p>
            <a:pPr>
              <a:lnSpc>
                <a:spcPct val="107000"/>
              </a:lnSpc>
            </a:pPr>
            <a:r>
              <a:rPr lang="en-US"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ADDRESSING THE NEED		Up to 20 Points 15 Points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685800">
              <a:lnSpc>
                <a:spcPct val="107000"/>
              </a:lnSpc>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points - If specific data or documentation is provided from a reliable source or study that supports the stated results of the activity: </a:t>
            </a:r>
            <a:r>
              <a:rPr lang="en-US"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Score = 3</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685800">
              <a:lnSpc>
                <a:spcPct val="107000"/>
              </a:lnSpc>
              <a:spcBef>
                <a:spcPts val="0"/>
              </a:spcBef>
              <a:spcAft>
                <a:spcPts val="0"/>
              </a:spcAft>
            </a:pPr>
            <a:r>
              <a:rPr lang="en-US"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Proposal provides the results they hope to obtain but there is no data that is used in this section to support the results. (There is a lot of data in the previous section though, which could constitute as support)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685800">
              <a:lnSpc>
                <a:spcPct val="107000"/>
              </a:lnSpc>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points - If specific data or documentation is provided from a reliable source or study that supports the activity's approach:</a:t>
            </a:r>
            <a:r>
              <a:rPr lang="en-US"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Score = 3</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685800">
              <a:lnSpc>
                <a:spcPct val="107000"/>
              </a:lnSpc>
              <a:spcBef>
                <a:spcPts val="0"/>
              </a:spcBef>
              <a:spcAft>
                <a:spcPts val="0"/>
              </a:spcAft>
            </a:pPr>
            <a:r>
              <a:rPr lang="en-US"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Proposal provides the approach that they will take but does not provide data that supports this. (There is a lot of data in the previous section though, which could constitute as support)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685800">
              <a:lnSpc>
                <a:spcPct val="107000"/>
              </a:lnSpc>
              <a:spcBef>
                <a:spcPts val="0"/>
              </a:spcBef>
              <a:spcAft>
                <a:spcPts val="0"/>
              </a:spcAft>
            </a:pP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797902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Monitoring Subrecipients </a:t>
            </a:r>
            <a:r>
              <a:rPr lang="en-US" dirty="0"/>
              <a:t/>
            </a:r>
            <a:br>
              <a:rPr lang="en-US" dirty="0"/>
            </a:br>
            <a:r>
              <a:rPr lang="en-US" dirty="0" smtClean="0"/>
              <a:t>A Day In the Life</a:t>
            </a:r>
            <a:endParaRPr lang="en-US" dirty="0"/>
          </a:p>
        </p:txBody>
      </p:sp>
      <p:pic>
        <p:nvPicPr>
          <p:cNvPr id="8" name="Picture 7"/>
          <p:cNvPicPr>
            <a:picLocks noChangeAspect="1"/>
          </p:cNvPicPr>
          <p:nvPr/>
        </p:nvPicPr>
        <p:blipFill>
          <a:blip r:embed="rId2"/>
          <a:stretch>
            <a:fillRect/>
          </a:stretch>
        </p:blipFill>
        <p:spPr>
          <a:xfrm>
            <a:off x="2846533" y="1930400"/>
            <a:ext cx="4258269" cy="4086795"/>
          </a:xfrm>
          <a:prstGeom prst="rect">
            <a:avLst/>
          </a:prstGeom>
        </p:spPr>
      </p:pic>
    </p:spTree>
    <p:extLst>
      <p:ext uri="{BB962C8B-B14F-4D97-AF65-F5344CB8AC3E}">
        <p14:creationId xmlns:p14="http://schemas.microsoft.com/office/powerpoint/2010/main" val="667842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927668" y="1639843"/>
            <a:ext cx="6096000" cy="4031873"/>
          </a:xfrm>
          <a:prstGeom prst="rect">
            <a:avLst/>
          </a:prstGeom>
        </p:spPr>
        <p:txBody>
          <a:bodyPr>
            <a:spAutoFit/>
          </a:bodyPr>
          <a:lstStyle/>
          <a:p>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Ask for the submission of </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an example of one </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day of a beneficiary </a:t>
            </a:r>
            <a:r>
              <a:rPr lang="en-US" sz="3200" dirty="0" smtClean="0">
                <a:latin typeface="Calibri" panose="020F0502020204030204" pitchFamily="34" charset="0"/>
                <a:ea typeface="Calibri" panose="020F0502020204030204" pitchFamily="34" charset="0"/>
                <a:cs typeface="Times New Roman" panose="02020603050405020304" pitchFamily="18" charset="0"/>
              </a:rPr>
              <a:t>that </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includes </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everything from outreach to intake, pre-and post-evaluations, income eligibility documentation, documented provision of services, documented cost of services provided, etc.</a:t>
            </a:r>
            <a:endParaRPr lang="en-US" sz="3200" dirty="0"/>
          </a:p>
        </p:txBody>
      </p:sp>
    </p:spTree>
    <p:extLst>
      <p:ext uri="{BB962C8B-B14F-4D97-AF65-F5344CB8AC3E}">
        <p14:creationId xmlns:p14="http://schemas.microsoft.com/office/powerpoint/2010/main" val="388384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HUD Monitoring</a:t>
            </a:r>
            <a:endParaRPr lang="en-US" dirty="0"/>
          </a:p>
        </p:txBody>
      </p:sp>
      <p:sp>
        <p:nvSpPr>
          <p:cNvPr id="3" name="Rectangle 2"/>
          <p:cNvSpPr/>
          <p:nvPr/>
        </p:nvSpPr>
        <p:spPr>
          <a:xfrm>
            <a:off x="2180897" y="1930400"/>
            <a:ext cx="6096000" cy="2838021"/>
          </a:xfrm>
          <a:prstGeom prst="rect">
            <a:avLst/>
          </a:prstGeom>
        </p:spPr>
        <p:txBody>
          <a:bodyPr>
            <a:spAutoFit/>
          </a:bodyPr>
          <a:lstStyle/>
          <a:p>
            <a:pPr>
              <a:lnSpc>
                <a:spcPct val="107000"/>
              </a:lnSpc>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This makes it easier for HUD staff when they are monitoring you. You still need to do additional things for monitoring subrecipients but having this file in your offices may prevent HUD from visiting the  subrecipients’ offices.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156403" y="4768421"/>
            <a:ext cx="1638529" cy="1819529"/>
          </a:xfrm>
          <a:prstGeom prst="rect">
            <a:avLst/>
          </a:prstGeom>
        </p:spPr>
      </p:pic>
    </p:spTree>
    <p:extLst>
      <p:ext uri="{BB962C8B-B14F-4D97-AF65-F5344CB8AC3E}">
        <p14:creationId xmlns:p14="http://schemas.microsoft.com/office/powerpoint/2010/main" val="1333033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RFP</a:t>
            </a:r>
            <a:endParaRPr lang="en-US" sz="4800" dirty="0"/>
          </a:p>
        </p:txBody>
      </p:sp>
      <p:sp>
        <p:nvSpPr>
          <p:cNvPr id="3" name="Rectangle 2"/>
          <p:cNvSpPr/>
          <p:nvPr/>
        </p:nvSpPr>
        <p:spPr>
          <a:xfrm>
            <a:off x="2417378" y="1930400"/>
            <a:ext cx="6190593" cy="3970318"/>
          </a:xfrm>
          <a:prstGeom prst="rect">
            <a:avLst/>
          </a:prstGeom>
        </p:spPr>
        <p:txBody>
          <a:bodyPr wrap="square">
            <a:spAutoFit/>
          </a:bodyPr>
          <a:lstStyle/>
          <a:p>
            <a:pPr marL="685800" marR="0" indent="-457200">
              <a:spcBef>
                <a:spcPts val="0"/>
              </a:spcBef>
              <a:spcAft>
                <a:spcPts val="0"/>
              </a:spcAft>
            </a:pPr>
            <a:r>
              <a:rPr lang="en-US" sz="2800" b="1" dirty="0" smtClean="0">
                <a:effectLst/>
                <a:latin typeface="Times New Roman" panose="02020603050405020304" pitchFamily="18" charset="0"/>
                <a:ea typeface="Times New Roman" panose="02020603050405020304" pitchFamily="18" charset="0"/>
              </a:rPr>
              <a:t>1</a:t>
            </a:r>
            <a:r>
              <a:rPr lang="en-US" sz="2800" b="1" dirty="0" smtClean="0">
                <a:effectLst/>
                <a:latin typeface="Arial" panose="020B0604020202020204" pitchFamily="34" charset="0"/>
                <a:ea typeface="Times New Roman" panose="02020603050405020304" pitchFamily="18" charset="0"/>
              </a:rPr>
              <a:t>. STATEMENT OF NEED</a:t>
            </a:r>
            <a:r>
              <a:rPr lang="en-US" sz="2800" b="1" dirty="0" smtClean="0">
                <a:effectLst/>
                <a:latin typeface="Times New Roman" panose="02020603050405020304" pitchFamily="18" charset="0"/>
                <a:ea typeface="Times New Roman" panose="02020603050405020304" pitchFamily="18" charset="0"/>
              </a:rPr>
              <a:t>.  </a:t>
            </a:r>
            <a:endParaRPr lang="en-US" sz="2800" dirty="0" smtClean="0">
              <a:effectLst/>
              <a:latin typeface="Times New Roman" panose="02020603050405020304" pitchFamily="18" charset="0"/>
              <a:ea typeface="Times New Roman" panose="02020603050405020304" pitchFamily="18" charset="0"/>
            </a:endParaRPr>
          </a:p>
          <a:p>
            <a:pPr marL="685800" marR="0" indent="-457200">
              <a:spcBef>
                <a:spcPts val="0"/>
              </a:spcBef>
              <a:spcAft>
                <a:spcPts val="0"/>
              </a:spcAft>
            </a:pPr>
            <a:r>
              <a:rPr lang="en-US" sz="2800" dirty="0" smtClean="0">
                <a:effectLst/>
                <a:latin typeface="Times New Roman" panose="02020603050405020304" pitchFamily="18" charset="0"/>
                <a:ea typeface="Times New Roman" panose="02020603050405020304" pitchFamily="18" charset="0"/>
              </a:rPr>
              <a:t> </a:t>
            </a:r>
          </a:p>
          <a:p>
            <a:pPr marL="685800" marR="0">
              <a:spcBef>
                <a:spcPts val="0"/>
              </a:spcBef>
              <a:spcAft>
                <a:spcPts val="0"/>
              </a:spcAft>
            </a:pPr>
            <a:r>
              <a:rPr lang="en-US" sz="2800" dirty="0" smtClean="0">
                <a:effectLst/>
                <a:latin typeface="Times New Roman" panose="02020603050405020304" pitchFamily="18" charset="0"/>
                <a:ea typeface="Times New Roman" panose="02020603050405020304" pitchFamily="18" charset="0"/>
              </a:rPr>
              <a:t>a. What problems or needs will this program address? State needs in numerical terms and/or as compared with other areas or as a sub-population that has a disproportionate level of need than the general population.</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003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Proposal</a:t>
            </a:r>
            <a:br>
              <a:rPr lang="en-US" dirty="0" smtClean="0"/>
            </a:br>
            <a:endParaRPr lang="en-US" dirty="0"/>
          </a:p>
        </p:txBody>
      </p:sp>
      <p:sp>
        <p:nvSpPr>
          <p:cNvPr id="3" name="Rectangle 2"/>
          <p:cNvSpPr/>
          <p:nvPr/>
        </p:nvSpPr>
        <p:spPr>
          <a:xfrm>
            <a:off x="1861978" y="1270000"/>
            <a:ext cx="6227380" cy="4062651"/>
          </a:xfrm>
          <a:prstGeom prst="rect">
            <a:avLst/>
          </a:prstGeom>
        </p:spPr>
        <p:txBody>
          <a:bodyPr wrap="square">
            <a:spAutoFit/>
          </a:bodyPr>
          <a:lstStyle/>
          <a:p>
            <a:pPr algn="just" hangingPunct="0"/>
            <a:r>
              <a:rPr lang="en-US" b="1" dirty="0" smtClean="0">
                <a:effectLst/>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algn="just" hangingPunct="0"/>
            <a:r>
              <a:rPr lang="en-US" sz="2000" b="1" dirty="0" smtClean="0">
                <a:effectLst/>
                <a:latin typeface="Times New Roman" panose="02020603050405020304" pitchFamily="18" charset="0"/>
                <a:ea typeface="Times New Roman" panose="02020603050405020304" pitchFamily="18" charset="0"/>
              </a:rPr>
              <a:t>Need Statement:</a:t>
            </a:r>
            <a:endParaRPr lang="en-US" sz="2000" dirty="0" smtClean="0">
              <a:effectLst/>
              <a:latin typeface="Times New Roman" panose="02020603050405020304" pitchFamily="18" charset="0"/>
              <a:ea typeface="Times New Roman" panose="02020603050405020304" pitchFamily="18" charset="0"/>
            </a:endParaRPr>
          </a:p>
          <a:p>
            <a:r>
              <a:rPr lang="en-US" sz="2000" dirty="0" smtClean="0">
                <a:effectLst/>
                <a:latin typeface="Times New Roman" panose="02020603050405020304" pitchFamily="18" charset="0"/>
                <a:ea typeface="Times New Roman" panose="02020603050405020304" pitchFamily="18" charset="0"/>
              </a:rPr>
              <a:t>This application addresses three primary needs: </a:t>
            </a:r>
          </a:p>
          <a:p>
            <a:r>
              <a:rPr lang="en-US" sz="2000" dirty="0" smtClean="0">
                <a:effectLst/>
                <a:latin typeface="Times New Roman" panose="02020603050405020304" pitchFamily="18" charset="0"/>
                <a:ea typeface="Times New Roman" panose="02020603050405020304" pitchFamily="18" charset="0"/>
              </a:rPr>
              <a:t> </a:t>
            </a:r>
          </a:p>
          <a:p>
            <a:r>
              <a:rPr lang="en-US" sz="2000" dirty="0" smtClean="0">
                <a:effectLst/>
                <a:latin typeface="Times New Roman" panose="02020603050405020304" pitchFamily="18" charset="0"/>
                <a:ea typeface="Times New Roman" panose="02020603050405020304" pitchFamily="18" charset="0"/>
              </a:rPr>
              <a:t>There is a need to augment the income of economically disadvantaged senior citizens in East Providence, where 7% of seniors have an income of less than $10,000 and 35% less than $20,000. The average annual Social Security benefit for an East Providence senior is $15,507 (seniorcare.com/directory/RI), and 31% of residents age 60 years or older received food stamps in the past year. EBCAP's Foster Grandparent Program provides stipend volunteer opportunities for individuals aged 55 and over.</a:t>
            </a:r>
            <a:endParaRPr lang="en-US" sz="2000" dirty="0"/>
          </a:p>
        </p:txBody>
      </p:sp>
    </p:spTree>
    <p:extLst>
      <p:ext uri="{BB962C8B-B14F-4D97-AF65-F5344CB8AC3E}">
        <p14:creationId xmlns:p14="http://schemas.microsoft.com/office/powerpoint/2010/main" val="1533673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Scope of Services</a:t>
            </a:r>
            <a:endParaRPr lang="en-US" dirty="0"/>
          </a:p>
        </p:txBody>
      </p:sp>
      <p:sp>
        <p:nvSpPr>
          <p:cNvPr id="3" name="Rectangle 2"/>
          <p:cNvSpPr/>
          <p:nvPr/>
        </p:nvSpPr>
        <p:spPr>
          <a:xfrm>
            <a:off x="1927668" y="1406715"/>
            <a:ext cx="6096000" cy="5016758"/>
          </a:xfrm>
          <a:prstGeom prst="rect">
            <a:avLst/>
          </a:prstGeom>
        </p:spPr>
        <p:txBody>
          <a:bodyPr>
            <a:spAutoFit/>
          </a:bodyPr>
          <a:lstStyle/>
          <a:p>
            <a:pPr algn="just" hangingPunct="0"/>
            <a:r>
              <a:rPr lang="en-US" sz="2000" b="1" dirty="0" smtClean="0">
                <a:effectLst/>
                <a:latin typeface="Times New Roman" panose="02020603050405020304" pitchFamily="18" charset="0"/>
                <a:ea typeface="Times New Roman" panose="02020603050405020304" pitchFamily="18" charset="0"/>
              </a:rPr>
              <a:t>I.		Program Design</a:t>
            </a:r>
            <a:endParaRPr lang="en-US" sz="2000" dirty="0" smtClean="0">
              <a:effectLst/>
              <a:latin typeface="Times New Roman" panose="02020603050405020304" pitchFamily="18" charset="0"/>
              <a:ea typeface="Times New Roman" panose="02020603050405020304" pitchFamily="18" charset="0"/>
            </a:endParaRPr>
          </a:p>
          <a:p>
            <a:pPr algn="just" hangingPunct="0"/>
            <a:r>
              <a:rPr lang="en-US" sz="2000" b="1" dirty="0" smtClean="0">
                <a:effectLst/>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hangingPunct="0"/>
            <a:r>
              <a:rPr lang="en-US" sz="2000" b="1" dirty="0" smtClean="0">
                <a:effectLst/>
                <a:latin typeface="Times New Roman" panose="02020603050405020304" pitchFamily="18" charset="0"/>
                <a:ea typeface="Times New Roman" panose="02020603050405020304" pitchFamily="18" charset="0"/>
              </a:rPr>
              <a:t>Need Statement:</a:t>
            </a:r>
            <a:endParaRPr lang="en-US" sz="2000" dirty="0" smtClean="0">
              <a:effectLst/>
              <a:latin typeface="Times New Roman" panose="02020603050405020304" pitchFamily="18" charset="0"/>
              <a:ea typeface="Times New Roman" panose="02020603050405020304" pitchFamily="18" charset="0"/>
            </a:endParaRPr>
          </a:p>
          <a:p>
            <a:r>
              <a:rPr lang="en-US" sz="2000" dirty="0" smtClean="0">
                <a:effectLst/>
                <a:latin typeface="Times New Roman" panose="02020603050405020304" pitchFamily="18" charset="0"/>
                <a:ea typeface="Times New Roman" panose="02020603050405020304" pitchFamily="18" charset="0"/>
              </a:rPr>
              <a:t>There are three primary needs: </a:t>
            </a:r>
          </a:p>
          <a:p>
            <a:r>
              <a:rPr lang="en-US" sz="2000" dirty="0" smtClean="0">
                <a:effectLst/>
                <a:latin typeface="Times New Roman" panose="02020603050405020304" pitchFamily="18" charset="0"/>
                <a:ea typeface="Times New Roman" panose="02020603050405020304" pitchFamily="18" charset="0"/>
              </a:rPr>
              <a:t> </a:t>
            </a:r>
          </a:p>
          <a:p>
            <a:pPr marL="342900" lvl="0" indent="-342900">
              <a:buFont typeface="Symbol" panose="05050102010706020507" pitchFamily="18" charset="2"/>
              <a:buChar char=""/>
            </a:pPr>
            <a:r>
              <a:rPr lang="en-US" sz="2000" dirty="0" smtClean="0">
                <a:effectLst/>
                <a:latin typeface="Times New Roman" panose="02020603050405020304" pitchFamily="18" charset="0"/>
                <a:ea typeface="Times New Roman" panose="02020603050405020304" pitchFamily="18" charset="0"/>
              </a:rPr>
              <a:t>There is a need to augment the income of economically disadvantaged senior citizens in East Providence, where 7% of seniors have an income of less than $10,000 and 35% less than $20,000. The average annual Social Security benefit for an East Providence senior is $15,507 (seniorcare.com/directory/</a:t>
            </a:r>
            <a:r>
              <a:rPr lang="en-US" sz="2000" dirty="0" err="1" smtClean="0">
                <a:effectLst/>
                <a:latin typeface="Times New Roman" panose="02020603050405020304" pitchFamily="18" charset="0"/>
                <a:ea typeface="Times New Roman" panose="02020603050405020304" pitchFamily="18" charset="0"/>
              </a:rPr>
              <a:t>ri</a:t>
            </a:r>
            <a:r>
              <a:rPr lang="en-US" sz="2000" dirty="0" smtClean="0">
                <a:effectLst/>
                <a:latin typeface="Times New Roman" panose="02020603050405020304" pitchFamily="18" charset="0"/>
                <a:ea typeface="Times New Roman" panose="02020603050405020304" pitchFamily="18" charset="0"/>
              </a:rPr>
              <a:t>), and 31% of residents age 60 years or older received food stamps in the past year. EBCAP's Foster Grandparent Program provides stipend volunteer opportunities for individuals aged 55 and over.</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536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Performance Based Measures</a:t>
            </a:r>
            <a:br>
              <a:rPr lang="en-US" dirty="0"/>
            </a:br>
            <a:r>
              <a:rPr lang="en-US" sz="2700" dirty="0"/>
              <a:t>Saves Time to Review Requests for Reimbursements</a:t>
            </a:r>
          </a:p>
        </p:txBody>
      </p:sp>
      <p:sp>
        <p:nvSpPr>
          <p:cNvPr id="4" name="Rectangle 3"/>
          <p:cNvSpPr/>
          <p:nvPr/>
        </p:nvSpPr>
        <p:spPr>
          <a:xfrm>
            <a:off x="1927668" y="1930400"/>
            <a:ext cx="6096000" cy="523220"/>
          </a:xfrm>
          <a:prstGeom prst="rect">
            <a:avLst/>
          </a:prstGeom>
        </p:spPr>
        <p:txBody>
          <a:bodyPr>
            <a:spAutoFit/>
          </a:bodyPr>
          <a:lstStyle/>
          <a:p>
            <a:endParaRPr lang="en-US" sz="2800" dirty="0"/>
          </a:p>
        </p:txBody>
      </p:sp>
      <p:pic>
        <p:nvPicPr>
          <p:cNvPr id="5" name="Picture 4"/>
          <p:cNvPicPr>
            <a:picLocks noChangeAspect="1"/>
          </p:cNvPicPr>
          <p:nvPr/>
        </p:nvPicPr>
        <p:blipFill>
          <a:blip r:embed="rId2"/>
          <a:stretch>
            <a:fillRect/>
          </a:stretch>
        </p:blipFill>
        <p:spPr>
          <a:xfrm>
            <a:off x="1504321" y="2709762"/>
            <a:ext cx="6196866" cy="2776638"/>
          </a:xfrm>
          <a:prstGeom prst="rect">
            <a:avLst/>
          </a:prstGeom>
        </p:spPr>
      </p:pic>
    </p:spTree>
    <p:extLst>
      <p:ext uri="{BB962C8B-B14F-4D97-AF65-F5344CB8AC3E}">
        <p14:creationId xmlns:p14="http://schemas.microsoft.com/office/powerpoint/2010/main" val="1184330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1927668" y="1117175"/>
            <a:ext cx="6096000" cy="4832092"/>
          </a:xfrm>
          <a:prstGeom prst="rect">
            <a:avLst/>
          </a:prstGeom>
        </p:spPr>
        <p:txBody>
          <a:bodyPr>
            <a:spAutoFit/>
          </a:bodyPr>
          <a:lstStyle/>
          <a:p>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Once you have checked the Cost Reasonableness of an activity, you can base requests for reimbursements on a per beneficiary </a:t>
            </a:r>
            <a:r>
              <a:rPr lang="en-US"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basis instead of the sub grantee submitting copies of invoices, payroll, and other documentation of expenditures. This requires that each invoice being submitted to be accompanied by a Report that details the </a:t>
            </a:r>
            <a:r>
              <a:rPr lang="en-US"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of beneficiaries </a:t>
            </a:r>
            <a:r>
              <a:rPr lang="en-US"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and service provided</a:t>
            </a:r>
            <a:r>
              <a:rPr lang="en-US"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2967241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Part of the RFP</a:t>
            </a:r>
            <a:endParaRPr lang="en-US" sz="2800" dirty="0"/>
          </a:p>
        </p:txBody>
      </p:sp>
      <p:sp>
        <p:nvSpPr>
          <p:cNvPr id="3" name="Rectangle 2"/>
          <p:cNvSpPr/>
          <p:nvPr/>
        </p:nvSpPr>
        <p:spPr>
          <a:xfrm>
            <a:off x="1927668" y="1144297"/>
            <a:ext cx="6096000" cy="5016758"/>
          </a:xfrm>
          <a:prstGeom prst="rect">
            <a:avLst/>
          </a:prstGeom>
        </p:spPr>
        <p:txBody>
          <a:bodyPr>
            <a:spAutoFit/>
          </a:bodyPr>
          <a:lstStyle/>
          <a:p>
            <a:pPr hangingPunct="0"/>
            <a:r>
              <a:rPr lang="en-US" sz="2000" b="1" dirty="0" smtClean="0">
                <a:effectLst/>
                <a:latin typeface="Arial" panose="020B0604020202020204" pitchFamily="34" charset="0"/>
                <a:ea typeface="Times New Roman" panose="02020603050405020304" pitchFamily="18" charset="0"/>
              </a:rPr>
              <a:t>Outputs</a:t>
            </a:r>
            <a:r>
              <a:rPr lang="en-US" sz="2000" dirty="0" smtClean="0">
                <a:effectLst/>
                <a:latin typeface="Times New Roman" panose="02020603050405020304" pitchFamily="18" charset="0"/>
                <a:ea typeface="Times New Roman" panose="02020603050405020304" pitchFamily="18" charset="0"/>
              </a:rPr>
              <a:t>: </a:t>
            </a:r>
          </a:p>
          <a:p>
            <a:r>
              <a:rPr lang="en-US" sz="2000" dirty="0" smtClean="0">
                <a:effectLst/>
                <a:latin typeface="Times New Roman" panose="02020603050405020304" pitchFamily="18" charset="0"/>
                <a:ea typeface="Times New Roman" panose="02020603050405020304" pitchFamily="18" charset="0"/>
              </a:rPr>
              <a:t>The East Bay Foster Grandparent Program will provide at least </a:t>
            </a:r>
            <a:r>
              <a:rPr lang="en-US" sz="2000" b="1" dirty="0" smtClean="0">
                <a:effectLst/>
                <a:latin typeface="Times New Roman" panose="02020603050405020304" pitchFamily="18" charset="0"/>
                <a:ea typeface="Times New Roman" panose="02020603050405020304" pitchFamily="18" charset="0"/>
              </a:rPr>
              <a:t>30 East Providence low-income seniors </a:t>
            </a:r>
            <a:r>
              <a:rPr lang="en-US" sz="2000" dirty="0" smtClean="0">
                <a:effectLst/>
                <a:latin typeface="Times New Roman" panose="02020603050405020304" pitchFamily="18" charset="0"/>
                <a:ea typeface="Times New Roman" panose="02020603050405020304" pitchFamily="18" charset="0"/>
              </a:rPr>
              <a:t>with approximately $75,000 in stipend payment for 25,000 hours of service to 725 children needing additional assistance.  Volunteers will serve children in 12 sites, including public schools, libraries, and Head Start programs throughout East Providence. If Foster Grandparents cannot return to in-person learning due to the pandemic, volunteers will assist as many children as possible remotely. The number of hours served and the stipends paid will be recorded and compiled by program staff every two weeks. In addition, semiannual reports will be completed reporting the number of organizations served and the number of children benefitting from the program.</a:t>
            </a:r>
            <a:endParaRPr lang="en-US" sz="2000" dirty="0"/>
          </a:p>
        </p:txBody>
      </p:sp>
    </p:spTree>
    <p:extLst>
      <p:ext uri="{BB962C8B-B14F-4D97-AF65-F5344CB8AC3E}">
        <p14:creationId xmlns:p14="http://schemas.microsoft.com/office/powerpoint/2010/main" val="3737033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927668" y="1213945"/>
            <a:ext cx="6096000" cy="4893647"/>
          </a:xfrm>
          <a:prstGeom prst="rect">
            <a:avLst/>
          </a:prstGeom>
        </p:spPr>
        <p:txBody>
          <a:bodyPr>
            <a:spAutoFit/>
          </a:bodyPr>
          <a:lstStyle/>
          <a:p>
            <a:pPr algn="ctr" hangingPunct="0"/>
            <a:r>
              <a:rPr lang="en-US" sz="2400" b="1" dirty="0" smtClean="0">
                <a:effectLst/>
                <a:latin typeface="Times New Roman" panose="02020603050405020304" pitchFamily="18" charset="0"/>
                <a:ea typeface="Times New Roman" panose="02020603050405020304" pitchFamily="18" charset="0"/>
              </a:rPr>
              <a:t>Part of Scope of Services</a:t>
            </a:r>
            <a:endParaRPr lang="en-US" sz="2400" dirty="0" smtClean="0">
              <a:effectLst/>
              <a:latin typeface="Times New Roman" panose="02020603050405020304" pitchFamily="18" charset="0"/>
              <a:ea typeface="Times New Roman" panose="02020603050405020304" pitchFamily="18" charset="0"/>
            </a:endParaRPr>
          </a:p>
          <a:p>
            <a:pPr hangingPunct="0"/>
            <a:r>
              <a:rPr lang="en-US" sz="2400" dirty="0" smtClean="0">
                <a:effectLst/>
                <a:latin typeface="Times New Roman" panose="02020603050405020304" pitchFamily="18" charset="0"/>
                <a:ea typeface="Times New Roman" panose="02020603050405020304" pitchFamily="18" charset="0"/>
              </a:rPr>
              <a:t>All reimbursement requests must be equal to or under the following performance based payment system or written explanation is required with invoice:</a:t>
            </a:r>
          </a:p>
          <a:p>
            <a:pPr marL="457200" marR="0" hangingPunct="0">
              <a:spcBef>
                <a:spcPts val="0"/>
              </a:spcBef>
              <a:spcAft>
                <a:spcPts val="0"/>
              </a:spcAft>
            </a:pPr>
            <a:r>
              <a:rPr lang="en-US" sz="2400" dirty="0" smtClean="0">
                <a:effectLst/>
                <a:latin typeface="Times New Roman" panose="02020603050405020304" pitchFamily="18" charset="0"/>
                <a:ea typeface="Times New Roman" panose="02020603050405020304" pitchFamily="18" charset="0"/>
              </a:rPr>
              <a:t> </a:t>
            </a:r>
          </a:p>
          <a:p>
            <a:pPr hangingPunct="0"/>
            <a:r>
              <a:rPr lang="en-US" sz="2400" dirty="0" smtClean="0">
                <a:effectLst/>
                <a:latin typeface="Times New Roman" panose="02020603050405020304" pitchFamily="18" charset="0"/>
                <a:ea typeface="Times New Roman" panose="02020603050405020304" pitchFamily="18" charset="0"/>
              </a:rPr>
              <a:t>The Contractor shall be reimbursed for services performed according to the measure below but not to exceed </a:t>
            </a:r>
            <a:r>
              <a:rPr lang="en-US" sz="2400" b="1" dirty="0" smtClean="0">
                <a:effectLst/>
                <a:latin typeface="Times New Roman" panose="02020603050405020304" pitchFamily="18" charset="0"/>
                <a:ea typeface="Times New Roman" panose="02020603050405020304" pitchFamily="18" charset="0"/>
              </a:rPr>
              <a:t>$8,000</a:t>
            </a:r>
            <a:r>
              <a:rPr lang="en-US" sz="2400" dirty="0" smtClean="0">
                <a:effectLst/>
                <a:latin typeface="Times New Roman" panose="02020603050405020304" pitchFamily="18" charset="0"/>
                <a:ea typeface="Times New Roman" panose="02020603050405020304" pitchFamily="18" charset="0"/>
              </a:rPr>
              <a:t>:</a:t>
            </a:r>
          </a:p>
          <a:p>
            <a:pPr hangingPunct="0"/>
            <a:r>
              <a:rPr lang="en-US" sz="2400" dirty="0" smtClean="0">
                <a:effectLst/>
                <a:latin typeface="Times New Roman" panose="02020603050405020304" pitchFamily="18" charset="0"/>
                <a:ea typeface="Times New Roman" panose="02020603050405020304" pitchFamily="18" charset="0"/>
              </a:rPr>
              <a:t> </a:t>
            </a:r>
          </a:p>
          <a:p>
            <a:pPr marL="342900" marR="0" lvl="0" indent="-342900" hangingPunct="0">
              <a:spcBef>
                <a:spcPts val="0"/>
              </a:spcBef>
              <a:spcAft>
                <a:spcPts val="0"/>
              </a:spcAft>
              <a:buSzPts val="1200"/>
              <a:buFont typeface="Symbol" panose="05050102010706020507" pitchFamily="18" charset="2"/>
              <a:buChar char=""/>
            </a:pPr>
            <a:r>
              <a:rPr lang="en-US" sz="2400" dirty="0" smtClean="0">
                <a:effectLst/>
                <a:latin typeface="Times New Roman" panose="02020603050405020304" pitchFamily="18" charset="0"/>
                <a:ea typeface="Times New Roman" panose="02020603050405020304" pitchFamily="18" charset="0"/>
              </a:rPr>
              <a:t>$300/per documented low to moderate income senior participating in the Foster Grandparent Program.</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9295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2110"/>
            <a:ext cx="8596668" cy="1320800"/>
          </a:xfrm>
        </p:spPr>
        <p:txBody>
          <a:bodyPr>
            <a:normAutofit/>
          </a:bodyPr>
          <a:lstStyle/>
          <a:p>
            <a:pPr algn="ctr"/>
            <a:r>
              <a:rPr lang="en-US" sz="2800" dirty="0" smtClean="0"/>
              <a:t>Calculate to Fully Expend Agreement $$ if Proposed Accomplishments Are </a:t>
            </a:r>
            <a:r>
              <a:rPr lang="en-US" sz="2800" dirty="0"/>
              <a:t>N</a:t>
            </a:r>
            <a:r>
              <a:rPr lang="en-US" sz="2800" dirty="0" smtClean="0"/>
              <a:t>ot Completely Met</a:t>
            </a:r>
            <a:endParaRPr lang="en-US" sz="2800" dirty="0"/>
          </a:p>
        </p:txBody>
      </p:sp>
      <p:sp>
        <p:nvSpPr>
          <p:cNvPr id="3" name="Rectangle 2"/>
          <p:cNvSpPr/>
          <p:nvPr/>
        </p:nvSpPr>
        <p:spPr>
          <a:xfrm>
            <a:off x="677334" y="3512348"/>
            <a:ext cx="8912183" cy="954107"/>
          </a:xfrm>
          <a:prstGeom prst="rect">
            <a:avLst/>
          </a:prstGeom>
        </p:spPr>
        <p:txBody>
          <a:bodyPr wrap="none">
            <a:spAutoFit/>
          </a:bodyPr>
          <a:lstStyle/>
          <a:p>
            <a:r>
              <a:rPr lang="en-US" sz="2800" dirty="0" smtClean="0"/>
              <a:t>$8,000 / 30 = $266 per Senior </a:t>
            </a:r>
            <a:r>
              <a:rPr lang="en-US" sz="2800" dirty="0"/>
              <a:t>P</a:t>
            </a:r>
            <a:r>
              <a:rPr lang="en-US" sz="2800" dirty="0" smtClean="0"/>
              <a:t>articipating in Program</a:t>
            </a:r>
          </a:p>
          <a:p>
            <a:r>
              <a:rPr lang="en-US" sz="2800" dirty="0" smtClean="0"/>
              <a:t>$8,000 / $300 = 26</a:t>
            </a:r>
            <a:endParaRPr lang="en-US" sz="2800" dirty="0"/>
          </a:p>
        </p:txBody>
      </p:sp>
    </p:spTree>
    <p:extLst>
      <p:ext uri="{BB962C8B-B14F-4D97-AF65-F5344CB8AC3E}">
        <p14:creationId xmlns:p14="http://schemas.microsoft.com/office/powerpoint/2010/main" val="262832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Integral</Template>
  <TotalTime>320</TotalTime>
  <Words>383</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Symbol</vt:lpstr>
      <vt:lpstr>Times New Roman</vt:lpstr>
      <vt:lpstr>Trebuchet MS</vt:lpstr>
      <vt:lpstr>Wingdings 3</vt:lpstr>
      <vt:lpstr>Facet</vt:lpstr>
      <vt:lpstr>RFP &amp; Scope of Services</vt:lpstr>
      <vt:lpstr>RFP</vt:lpstr>
      <vt:lpstr>Proposal </vt:lpstr>
      <vt:lpstr>Scope of Services</vt:lpstr>
      <vt:lpstr>Performance Based Measures Saves Time to Review Requests for Reimbursements</vt:lpstr>
      <vt:lpstr>PowerPoint Presentation</vt:lpstr>
      <vt:lpstr>Part of the RFP</vt:lpstr>
      <vt:lpstr>PowerPoint Presentation</vt:lpstr>
      <vt:lpstr>Calculate to Fully Expend Agreement $$ if Proposed Accomplishments Are Not Completely Met</vt:lpstr>
      <vt:lpstr>Evaluation Criteria</vt:lpstr>
      <vt:lpstr>PowerPoint Presentation</vt:lpstr>
      <vt:lpstr>Monitoring Subrecipients  A Day In the Life</vt:lpstr>
      <vt:lpstr>PowerPoint Presentation</vt:lpstr>
      <vt:lpstr>HUD Monitoring</vt:lpstr>
    </vt:vector>
  </TitlesOfParts>
  <Company>City of East Providence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RFP &amp; Scope of Services</dc:title>
  <dc:creator>David Bachrach</dc:creator>
  <cp:lastModifiedBy>David Bachrach</cp:lastModifiedBy>
  <cp:revision>21</cp:revision>
  <dcterms:created xsi:type="dcterms:W3CDTF">2022-06-13T16:36:56Z</dcterms:created>
  <dcterms:modified xsi:type="dcterms:W3CDTF">2022-06-15T17:38:30Z</dcterms:modified>
</cp:coreProperties>
</file>